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67" r:id="rId5"/>
    <p:sldId id="258" r:id="rId6"/>
    <p:sldId id="260" r:id="rId7"/>
    <p:sldId id="259" r:id="rId8"/>
    <p:sldId id="256" r:id="rId9"/>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p:scale>
          <a:sx n="51" d="100"/>
          <a:sy n="51" d="100"/>
        </p:scale>
        <p:origin x="583" y="6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97617BB-E81F-4CC1-8A5B-162E413B9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FF96A-2A11-428B-A96C-63C6D5BA558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617BB-E81F-4CC1-8A5B-162E413B9A2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F96A-2A11-428B-A96C-63C6D5BA55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26390" y="29210"/>
          <a:ext cx="9641840" cy="8007985"/>
        </p:xfrm>
        <a:graphic>
          <a:graphicData uri="http://schemas.openxmlformats.org/drawingml/2006/table">
            <a:tbl>
              <a:tblPr firstRow="1" bandRow="1">
                <a:tableStyleId>{5C22544A-7EE6-4342-B048-85BDC9FD1C3A}</a:tableStyleId>
              </a:tblPr>
              <a:tblGrid>
                <a:gridCol w="876300"/>
                <a:gridCol w="7889240"/>
                <a:gridCol w="876300"/>
              </a:tblGrid>
              <a:tr h="323850">
                <a:tc gridSpan="3">
                  <a:txBody>
                    <a:bodyPr/>
                    <a:lstStyle/>
                    <a:p>
                      <a:pPr indent="0" algn="ctr">
                        <a:buNone/>
                      </a:pPr>
                      <a:r>
                        <a:rPr lang="zh-CN" sz="1800" b="1">
                          <a:solidFill>
                            <a:srgbClr val="000000"/>
                          </a:solidFill>
                          <a:latin typeface="宋体" panose="02010600030101010101" pitchFamily="2" charset="-122"/>
                          <a:ea typeface="宋体" panose="02010600030101010101" pitchFamily="2" charset="-122"/>
                        </a:rPr>
                        <a:t>上海交通大学医学院附属瑞金医院博士后进站落户手续流程</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R cap="flat">
                      <a:noFill/>
                    </a:lnR>
                    <a:lnT cap="flat">
                      <a:noFill/>
                    </a:lnT>
                    <a:lnB w="12700" cap="flat" cmpd="sng">
                      <a:solidFill>
                        <a:srgbClr val="000000"/>
                      </a:solidFill>
                      <a:prstDash val="solid"/>
                      <a:headEnd type="none" w="med" len="med"/>
                      <a:tailEnd type="none" w="med" len="med"/>
                    </a:lnB>
                  </a:tcPr>
                </a:tc>
              </a:tr>
              <a:tr h="275590">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一/1</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rPr>
                        <a:t>调动人员情况登记表（随迁人员一栏不填写</a:t>
                      </a:r>
                      <a:r>
                        <a:rPr lang="zh-CN" altLang="en-US" sz="1200" b="0" dirty="0">
                          <a:solidFill>
                            <a:srgbClr val="000000"/>
                          </a:solidFill>
                          <a:latin typeface="宋体" panose="02010600030101010101" pitchFamily="2" charset="-122"/>
                          <a:ea typeface="宋体" panose="02010600030101010101" pitchFamily="2" charset="-122"/>
                        </a:rPr>
                        <a:t>））</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2</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rPr>
                        <a:t>申报户口证明信（随带家属、随迁子女不填写</a:t>
                      </a:r>
                      <a:r>
                        <a:rPr lang="zh-CN" sz="12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sym typeface="+mn-ea"/>
                        </a:rPr>
                        <a:t>（</a:t>
                      </a:r>
                      <a:r>
                        <a:rPr lang="en-US" altLang="zh-CN" sz="1200" dirty="0">
                          <a:solidFill>
                            <a:srgbClr val="FF0000"/>
                          </a:solidFill>
                          <a:latin typeface="Times New Roman" panose="02020603050405020304" pitchFamily="18" charset="0"/>
                          <a:cs typeface="Times New Roman" panose="02020603050405020304" pitchFamily="18" charset="0"/>
                          <a:sym typeface="+mn-ea"/>
                        </a:rPr>
                        <a:t>1-2</a:t>
                      </a:r>
                      <a:r>
                        <a:rPr lang="zh-CN" altLang="en-US" sz="1200" dirty="0">
                          <a:solidFill>
                            <a:srgbClr val="FF0000"/>
                          </a:solidFill>
                          <a:latin typeface="Times New Roman" panose="02020603050405020304" pitchFamily="18" charset="0"/>
                          <a:cs typeface="Times New Roman" panose="02020603050405020304" pitchFamily="18" charset="0"/>
                          <a:sym typeface="+mn-ea"/>
                        </a:rPr>
                        <a:t>表格填写说明见</a:t>
                      </a:r>
                      <a:r>
                        <a:rPr lang="en-US" altLang="zh-CN" sz="1200" dirty="0">
                          <a:solidFill>
                            <a:srgbClr val="FF0000"/>
                          </a:solidFill>
                          <a:latin typeface="Times New Roman" panose="02020603050405020304" pitchFamily="18" charset="0"/>
                          <a:cs typeface="Times New Roman" panose="02020603050405020304" pitchFamily="18" charset="0"/>
                          <a:sym typeface="+mn-ea"/>
                        </a:rPr>
                        <a:t>ppt</a:t>
                      </a:r>
                      <a:r>
                        <a:rPr lang="zh-CN" altLang="en-US" sz="1200" dirty="0">
                          <a:solidFill>
                            <a:srgbClr val="FF0000"/>
                          </a:solidFill>
                          <a:latin typeface="Times New Roman" panose="02020603050405020304" pitchFamily="18" charset="0"/>
                          <a:cs typeface="Times New Roman" panose="02020603050405020304" pitchFamily="18" charset="0"/>
                          <a:sym typeface="+mn-ea"/>
                        </a:rPr>
                        <a:t>第</a:t>
                      </a:r>
                      <a:r>
                        <a:rPr lang="en-US" altLang="zh-CN" sz="1200" dirty="0">
                          <a:solidFill>
                            <a:srgbClr val="FF0000"/>
                          </a:solidFill>
                          <a:latin typeface="Times New Roman" panose="02020603050405020304" pitchFamily="18" charset="0"/>
                          <a:cs typeface="Times New Roman" panose="02020603050405020304" pitchFamily="18" charset="0"/>
                          <a:sym typeface="+mn-ea"/>
                        </a:rPr>
                        <a:t>2</a:t>
                      </a:r>
                      <a:r>
                        <a:rPr lang="zh-CN" altLang="en-US" sz="1200" dirty="0">
                          <a:solidFill>
                            <a:srgbClr val="FF0000"/>
                          </a:solidFill>
                          <a:latin typeface="Times New Roman" panose="02020603050405020304" pitchFamily="18" charset="0"/>
                          <a:cs typeface="Times New Roman" panose="02020603050405020304" pitchFamily="18" charset="0"/>
                          <a:sym typeface="+mn-ea"/>
                        </a:rPr>
                        <a:t>页）</a:t>
                      </a:r>
                      <a:endParaRPr lang="zh-CN" altLang="en-US" sz="12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3</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rPr>
                        <a:t>博士后进站备案证明复印件</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5590">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4</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rPr>
                        <a:t>博士后申请表首页复印件（需有全国博管办编号）</a:t>
                      </a:r>
                      <a:r>
                        <a:rPr lang="zh-CN" altLang="en-US" sz="1200" dirty="0">
                          <a:solidFill>
                            <a:srgbClr val="FF0000"/>
                          </a:solidFill>
                          <a:sym typeface="+mn-ea"/>
                        </a:rPr>
                        <a:t>（去博士后网重新生成一份就有编号了）</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5</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rPr>
                        <a:t>博士后进站审核表复印件</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6</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rPr>
                        <a:t>双面身份证复印件</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9890">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7</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同意落户证明（医学院</a:t>
                      </a:r>
                      <a:r>
                        <a:rPr 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医院人事处出具，落户人员姓名、性别、身份证号、落户地址：xx区分局xx派出所xx路xx号，户口号：xx</a:t>
                      </a:r>
                      <a:r>
                        <a:rPr 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dirty="0">
                          <a:solidFill>
                            <a:srgbClr val="FF0000"/>
                          </a:solidFill>
                          <a:sym typeface="+mn-ea"/>
                        </a:rPr>
                        <a:t>（带上</a:t>
                      </a:r>
                      <a:r>
                        <a:rPr lang="en-US" altLang="zh-CN" sz="1200" dirty="0">
                          <a:solidFill>
                            <a:srgbClr val="FF0000"/>
                          </a:solidFill>
                          <a:sym typeface="+mn-ea"/>
                        </a:rPr>
                        <a:t>9</a:t>
                      </a:r>
                      <a:r>
                        <a:rPr lang="zh-CN" altLang="en-US" sz="1200" dirty="0">
                          <a:solidFill>
                            <a:srgbClr val="FF0000"/>
                          </a:solidFill>
                          <a:sym typeface="+mn-ea"/>
                        </a:rPr>
                        <a:t>中的人事档案转入证明去</a:t>
                      </a:r>
                      <a:r>
                        <a:rPr lang="en-US" altLang="zh-CN" sz="1200" dirty="0">
                          <a:solidFill>
                            <a:srgbClr val="FF0000"/>
                          </a:solidFill>
                          <a:sym typeface="+mn-ea"/>
                        </a:rPr>
                        <a:t>15</a:t>
                      </a:r>
                      <a:r>
                        <a:rPr lang="zh-CN" altLang="en-US" sz="1200" dirty="0">
                          <a:solidFill>
                            <a:srgbClr val="FF0000"/>
                          </a:solidFill>
                          <a:sym typeface="+mn-ea"/>
                        </a:rPr>
                        <a:t>号楼二楼找保卫处户籍管理老师开</a:t>
                      </a:r>
                      <a:r>
                        <a:rPr lang="en-US" altLang="zh-CN" sz="1200" dirty="0">
                          <a:solidFill>
                            <a:srgbClr val="FF0000"/>
                          </a:solidFill>
                          <a:sym typeface="+mn-ea"/>
                        </a:rPr>
                        <a:t>2</a:t>
                      </a:r>
                      <a:r>
                        <a:rPr lang="zh-CN" altLang="en-US" sz="1200" dirty="0">
                          <a:solidFill>
                            <a:srgbClr val="FF0000"/>
                          </a:solidFill>
                          <a:sym typeface="+mn-ea"/>
                        </a:rPr>
                        <a:t>份，和户籍管理老师说明是博士后集体户，户号</a:t>
                      </a:r>
                      <a:r>
                        <a:rPr lang="en-US" altLang="zh-CN" sz="1200" dirty="0">
                          <a:solidFill>
                            <a:srgbClr val="FF0000"/>
                          </a:solidFill>
                          <a:sym typeface="+mn-ea"/>
                        </a:rPr>
                        <a:t>100002</a:t>
                      </a:r>
                      <a:r>
                        <a:rPr lang="zh-CN" altLang="en-US" sz="1200" dirty="0">
                          <a:solidFill>
                            <a:srgbClr val="FF0000"/>
                          </a:solidFill>
                          <a:sym typeface="+mn-ea"/>
                        </a:rPr>
                        <a:t>，</a:t>
                      </a:r>
                      <a:r>
                        <a:rPr lang="en-US" altLang="zh-CN" sz="1200" dirty="0" err="1">
                          <a:solidFill>
                            <a:srgbClr val="FF0000"/>
                          </a:solidFill>
                          <a:sym typeface="+mn-ea"/>
                        </a:rPr>
                        <a:t>ps</a:t>
                      </a:r>
                      <a:r>
                        <a:rPr lang="zh-CN" altLang="en-US" sz="1200" dirty="0">
                          <a:solidFill>
                            <a:srgbClr val="FF0000"/>
                          </a:solidFill>
                          <a:sym typeface="+mn-ea"/>
                        </a:rPr>
                        <a:t>：保卫处办公室所在位置详见</a:t>
                      </a:r>
                      <a:r>
                        <a:rPr lang="en-US" altLang="zh-CN" sz="1200" dirty="0">
                          <a:solidFill>
                            <a:srgbClr val="FF0000"/>
                          </a:solidFill>
                          <a:sym typeface="+mn-ea"/>
                        </a:rPr>
                        <a:t>ppt</a:t>
                      </a:r>
                      <a:r>
                        <a:rPr lang="zh-CN" altLang="en-US" sz="1200" dirty="0">
                          <a:solidFill>
                            <a:srgbClr val="FF0000"/>
                          </a:solidFill>
                          <a:sym typeface="+mn-ea"/>
                        </a:rPr>
                        <a:t>第</a:t>
                      </a:r>
                      <a:r>
                        <a:rPr lang="en-US" altLang="zh-CN" sz="1200" dirty="0">
                          <a:solidFill>
                            <a:srgbClr val="FF0000"/>
                          </a:solidFill>
                          <a:sym typeface="+mn-ea"/>
                        </a:rPr>
                        <a:t>3</a:t>
                      </a:r>
                      <a:r>
                        <a:rPr lang="zh-CN" altLang="en-US" sz="1200" dirty="0">
                          <a:solidFill>
                            <a:srgbClr val="FF0000"/>
                          </a:solidFill>
                          <a:sym typeface="+mn-ea"/>
                        </a:rPr>
                        <a:t>页，院内全家楼上）</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两份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180">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8</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调动人员有效户口本复印件</a:t>
                      </a:r>
                      <a:r>
                        <a:rPr 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地址页、个人页</a:t>
                      </a:r>
                      <a:r>
                        <a:rPr 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或户籍证明，集体户口提供个人信息页</a:t>
                      </a:r>
                      <a:r>
                        <a:rPr lang="en-US" altLang="zh-CN" sz="1200" dirty="0">
                          <a:solidFill>
                            <a:srgbClr val="FF0000"/>
                          </a:solidFill>
                          <a:sym typeface="+mn-ea"/>
                        </a:rPr>
                        <a:t>(</a:t>
                      </a:r>
                      <a:r>
                        <a:rPr lang="zh-CN" altLang="en-US" sz="1200" dirty="0">
                          <a:solidFill>
                            <a:srgbClr val="FF0000"/>
                          </a:solidFill>
                          <a:sym typeface="+mn-ea"/>
                        </a:rPr>
                        <a:t>去原户籍地开具或者复印户口本，户口本签发时间超过</a:t>
                      </a:r>
                      <a:r>
                        <a:rPr lang="en-US" altLang="zh-CN" sz="1200" dirty="0">
                          <a:solidFill>
                            <a:srgbClr val="FF0000"/>
                          </a:solidFill>
                          <a:sym typeface="+mn-ea"/>
                        </a:rPr>
                        <a:t>2</a:t>
                      </a:r>
                      <a:r>
                        <a:rPr lang="zh-CN" altLang="en-US" sz="1200" dirty="0">
                          <a:solidFill>
                            <a:srgbClr val="FF0000"/>
                          </a:solidFill>
                          <a:sym typeface="+mn-ea"/>
                        </a:rPr>
                        <a:t>年</a:t>
                      </a:r>
                      <a:r>
                        <a:rPr lang="zh-CN" altLang="en-US" sz="1200" dirty="0">
                          <a:solidFill>
                            <a:srgbClr val="FF0000"/>
                          </a:solidFill>
                          <a:sym typeface="+mn-ea"/>
                        </a:rPr>
                        <a:t>的需要去原户籍所在地派出所更新或开户籍证明</a:t>
                      </a:r>
                      <a:r>
                        <a:rPr lang="en-US" altLang="zh-CN" sz="1200" dirty="0">
                          <a:solidFill>
                            <a:srgbClr val="FF0000"/>
                          </a:solidFill>
                          <a:sym typeface="+mn-ea"/>
                        </a:rPr>
                        <a:t>)</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rPr>
                        <a:t>9</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altLang="en-US" sz="1200" b="0" dirty="0">
                          <a:solidFill>
                            <a:srgbClr val="000000"/>
                          </a:solidFill>
                          <a:latin typeface="宋体" panose="02010600030101010101" pitchFamily="2" charset="-122"/>
                          <a:ea typeface="宋体" panose="02010600030101010101" pitchFamily="2" charset="-122"/>
                        </a:rPr>
                        <a:t>博士后户籍迁移（进站）相关事项承诺书</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p>
                      <a:pPr indent="0" algn="ctr">
                        <a:buNone/>
                      </a:pPr>
                      <a:r>
                        <a:rPr lang="en-US" altLang="en-US" sz="1200" b="0">
                          <a:solidFill>
                            <a:srgbClr val="000000"/>
                          </a:solidFill>
                          <a:latin typeface="宋体" panose="02010600030101010101" pitchFamily="2" charset="-122"/>
                          <a:ea typeface="宋体" panose="02010600030101010101" pitchFamily="2" charset="-122"/>
                        </a:rPr>
                        <a:t>10</a:t>
                      </a: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200" dirty="0">
                          <a:solidFill>
                            <a:srgbClr val="000000"/>
                          </a:solidFill>
                          <a:latin typeface="宋体" panose="02010600030101010101" pitchFamily="2" charset="-122"/>
                          <a:ea typeface="宋体" panose="02010600030101010101" pitchFamily="2" charset="-122"/>
                          <a:sym typeface="+mn-ea"/>
                        </a:rPr>
                        <a:t>人事档案转入证明（单位档案管理部门盖章</a:t>
                      </a:r>
                      <a:r>
                        <a:rPr lang="zh-CN" altLang="en-US" sz="1200" dirty="0">
                          <a:solidFill>
                            <a:srgbClr val="000000"/>
                          </a:solidFill>
                          <a:latin typeface="宋体" panose="02010600030101010101" pitchFamily="2" charset="-122"/>
                          <a:ea typeface="宋体" panose="02010600030101010101" pitchFamily="2" charset="-122"/>
                          <a:sym typeface="+mn-ea"/>
                        </a:rPr>
                        <a:t>）</a:t>
                      </a:r>
                      <a:r>
                        <a:rPr lang="zh-CN" altLang="en-US" sz="1200" dirty="0">
                          <a:solidFill>
                            <a:srgbClr val="FF0000"/>
                          </a:solidFill>
                          <a:sym typeface="+mn-ea"/>
                        </a:rPr>
                        <a:t>（科教楼</a:t>
                      </a:r>
                      <a:r>
                        <a:rPr lang="en-US" altLang="zh-CN" sz="1200" dirty="0">
                          <a:solidFill>
                            <a:srgbClr val="FF0000"/>
                          </a:solidFill>
                          <a:sym typeface="+mn-ea"/>
                        </a:rPr>
                        <a:t>15</a:t>
                      </a:r>
                      <a:r>
                        <a:rPr lang="zh-CN" altLang="en-US" sz="1200" dirty="0">
                          <a:solidFill>
                            <a:srgbClr val="FF0000"/>
                          </a:solidFill>
                          <a:sym typeface="+mn-ea"/>
                        </a:rPr>
                        <a:t>楼找陈静老师开具并盖章）</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gridSpan="3">
                  <a:txBody>
                    <a:bodyPr/>
                    <a:lstStyle/>
                    <a:p>
                      <a:pPr indent="0" algn="ctr">
                        <a:buNone/>
                      </a:pPr>
                      <a:r>
                        <a:rPr lang="zh-CN" sz="1200" b="0" dirty="0">
                          <a:solidFill>
                            <a:srgbClr val="000000"/>
                          </a:solidFill>
                          <a:highlight>
                            <a:srgbClr val="FFFF00"/>
                          </a:highlight>
                          <a:latin typeface="宋体" panose="02010600030101010101" pitchFamily="2" charset="-122"/>
                          <a:ea typeface="宋体" panose="02010600030101010101" pitchFamily="2" charset="-122"/>
                        </a:rPr>
                        <a:t>以上材料先交医院科教处，纸质材料提交之前先发电子版核对</a:t>
                      </a:r>
                      <a:r>
                        <a:rPr lang="zh-CN" sz="1200" b="0" dirty="0">
                          <a:solidFill>
                            <a:srgbClr val="000000"/>
                          </a:solidFill>
                          <a:latin typeface="宋体" panose="02010600030101010101" pitchFamily="2" charset="-122"/>
                          <a:ea typeface="宋体" panose="02010600030101010101" pitchFamily="2" charset="-122"/>
                        </a:rPr>
                        <a:t>，单位审核后提交至医学院人事处（提供复印件的材料，原件由单位代验。）</a:t>
                      </a:r>
                      <a:endParaRPr lang="zh-CN" sz="1200" b="0" dirty="0">
                        <a:solidFill>
                          <a:srgbClr val="000000"/>
                        </a:solidFill>
                        <a:latin typeface="宋体" panose="02010600030101010101" pitchFamily="2" charset="-122"/>
                        <a:ea typeface="宋体" panose="02010600030101010101" pitchFamily="2" charset="-122"/>
                      </a:endParaRPr>
                    </a:p>
                    <a:p>
                      <a:pPr indent="0" algn="ctr">
                        <a:buNone/>
                      </a:pPr>
                      <a:r>
                        <a:rPr lang="zh-CN" altLang="en-US" sz="1200" b="0" dirty="0">
                          <a:solidFill>
                            <a:srgbClr val="FF0000"/>
                          </a:solidFill>
                        </a:rPr>
                        <a:t>（</a:t>
                      </a:r>
                      <a:r>
                        <a:rPr lang="zh-CN" altLang="en-US" sz="1200" dirty="0">
                          <a:solidFill>
                            <a:srgbClr val="FF0000"/>
                          </a:solidFill>
                          <a:sym typeface="+mn-ea"/>
                        </a:rPr>
                        <a:t>医学院审核完之后会给二所示材料，拿这些材料和身份证去瑞金二路派出所办理准迁证，注意准迁证有效期</a:t>
                      </a:r>
                      <a:r>
                        <a:rPr lang="en-US" altLang="zh-CN" sz="1200" dirty="0">
                          <a:solidFill>
                            <a:srgbClr val="FF0000"/>
                          </a:solidFill>
                          <a:sym typeface="+mn-ea"/>
                        </a:rPr>
                        <a:t>40</a:t>
                      </a:r>
                      <a:r>
                        <a:rPr lang="zh-CN" altLang="en-US" sz="1200" dirty="0">
                          <a:solidFill>
                            <a:srgbClr val="FF0000"/>
                          </a:solidFill>
                          <a:sym typeface="+mn-ea"/>
                        </a:rPr>
                        <a:t>天</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75590">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二</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上海市人社局开具：（材料开出后5个工作日后去派出所，30天内有效）</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rPr>
                        <a:t>调动人员情况登记表</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rPr>
                        <a:t>申报户口证明信</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rPr>
                        <a:t>迁户落户确认单</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一份</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5590">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三</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cs typeface="宋体" panose="02010600030101010101" pitchFamily="2" charset="-122"/>
                        </a:rPr>
                        <a:t>前往单位集体户口所属派出所办理“准迁证”</a:t>
                      </a:r>
                      <a:r>
                        <a:rPr lang="zh-CN" altLang="en-US" sz="1200" dirty="0">
                          <a:solidFill>
                            <a:srgbClr val="FF0000"/>
                          </a:solidFill>
                          <a:sym typeface="+mn-ea"/>
                        </a:rPr>
                        <a:t>（参照</a:t>
                      </a:r>
                      <a:r>
                        <a:rPr lang="en-US" altLang="zh-CN" sz="1200" dirty="0">
                          <a:solidFill>
                            <a:srgbClr val="FF0000"/>
                          </a:solidFill>
                          <a:sym typeface="+mn-ea"/>
                        </a:rPr>
                        <a:t>ppt</a:t>
                      </a:r>
                      <a:r>
                        <a:rPr lang="zh-CN" altLang="en-US" sz="1200" dirty="0">
                          <a:solidFill>
                            <a:srgbClr val="FF0000"/>
                          </a:solidFill>
                          <a:sym typeface="+mn-ea"/>
                        </a:rPr>
                        <a:t>第</a:t>
                      </a:r>
                      <a:r>
                        <a:rPr lang="en-US" altLang="zh-CN" sz="1200" dirty="0">
                          <a:solidFill>
                            <a:srgbClr val="FF0000"/>
                          </a:solidFill>
                          <a:sym typeface="+mn-ea"/>
                        </a:rPr>
                        <a:t>4</a:t>
                      </a:r>
                      <a:r>
                        <a:rPr lang="zh-CN" altLang="en-US" sz="1200" dirty="0">
                          <a:solidFill>
                            <a:srgbClr val="FF0000"/>
                          </a:solidFill>
                          <a:sym typeface="+mn-ea"/>
                        </a:rPr>
                        <a:t>页巨鹿路</a:t>
                      </a:r>
                      <a:r>
                        <a:rPr lang="en-US" altLang="zh-CN" sz="1200" dirty="0">
                          <a:solidFill>
                            <a:srgbClr val="FF0000"/>
                          </a:solidFill>
                          <a:sym typeface="+mn-ea"/>
                        </a:rPr>
                        <a:t>9</a:t>
                      </a:r>
                      <a:r>
                        <a:rPr lang="zh-CN" altLang="en-US" sz="1200" dirty="0">
                          <a:solidFill>
                            <a:srgbClr val="FF0000"/>
                          </a:solidFill>
                          <a:sym typeface="+mn-ea"/>
                        </a:rPr>
                        <a:t>号瑞金二路派出所，还需带上上述</a:t>
                      </a:r>
                      <a:r>
                        <a:rPr lang="en-US" altLang="zh-CN" sz="1200" dirty="0">
                          <a:solidFill>
                            <a:srgbClr val="FF0000"/>
                          </a:solidFill>
                          <a:sym typeface="+mn-ea"/>
                        </a:rPr>
                        <a:t>7</a:t>
                      </a:r>
                      <a:r>
                        <a:rPr lang="zh-CN" altLang="en-US" sz="1200" dirty="0">
                          <a:solidFill>
                            <a:srgbClr val="FF0000"/>
                          </a:solidFill>
                          <a:sym typeface="+mn-ea"/>
                        </a:rPr>
                        <a:t>中的同意落户证明及进站备案证明医学院人事处红章版原件）</a:t>
                      </a:r>
                      <a:endPar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r>
                        <a:rPr lang="zh-CN" sz="1200" b="0" dirty="0">
                          <a:solidFill>
                            <a:srgbClr val="000000"/>
                          </a:solidFill>
                          <a:latin typeface="宋体" panose="02010600030101010101" pitchFamily="2" charset="-122"/>
                          <a:ea typeface="宋体" panose="02010600030101010101" pitchFamily="2" charset="-122"/>
                        </a:rPr>
                        <a:t>四</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cs typeface="宋体" panose="02010600030101010101" pitchFamily="2" charset="-122"/>
                        </a:rPr>
                        <a:t>回原户籍所在地派出所办理户口“迁移证”</a:t>
                      </a:r>
                      <a:r>
                        <a:rPr kumimoji="1" lang="zh-CN" altLang="en-US" sz="1200" dirty="0">
                          <a:solidFill>
                            <a:srgbClr val="FF0000"/>
                          </a:solidFill>
                          <a:sym typeface="+mn-ea"/>
                        </a:rPr>
                        <a:t>此步骤后去先去派出所指定地点拍摄身份证照片后去派出所完成落户手续</a:t>
                      </a:r>
                      <a:endParaRPr lang="zh-CN"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685">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五</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dirty="0">
                          <a:solidFill>
                            <a:srgbClr val="000000"/>
                          </a:solidFill>
                          <a:latin typeface="宋体" panose="02010600030101010101" pitchFamily="2" charset="-122"/>
                          <a:ea typeface="宋体" panose="02010600030101010101" pitchFamily="2" charset="-122"/>
                        </a:rPr>
                        <a:t>前往前往单位集体户口所属派出所办理落户</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六</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将“个人信息页”原件交至医院保卫处登记，复印件交人事处胡老师，并告知科教处郝老师</a:t>
                      </a:r>
                      <a:r>
                        <a:rPr lang="zh-CN" altLang="en-US" sz="1200" b="0" dirty="0">
                          <a:solidFill>
                            <a:srgbClr val="FF0000"/>
                          </a:solidFill>
                        </a:rPr>
                        <a:t>（参照ppt第</a:t>
                      </a:r>
                      <a:r>
                        <a:rPr lang="en-US" altLang="zh-CN" sz="1200" b="0" dirty="0">
                          <a:solidFill>
                            <a:srgbClr val="FF0000"/>
                          </a:solidFill>
                        </a:rPr>
                        <a:t>5</a:t>
                      </a:r>
                      <a:r>
                        <a:rPr lang="zh-CN" altLang="en-US" sz="1200" b="0" dirty="0">
                          <a:solidFill>
                            <a:srgbClr val="FF0000"/>
                          </a:solidFill>
                        </a:rPr>
                        <a:t>页）</a:t>
                      </a:r>
                      <a:endParaRPr lang="zh-CN" altLang="en-US" sz="12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96595">
                <a:tc rowSpan="2">
                  <a:txBody>
                    <a:bodyPr/>
                    <a:lstStyle/>
                    <a:p>
                      <a:pPr indent="0" algn="ctr">
                        <a:buNone/>
                      </a:pPr>
                      <a:r>
                        <a:rPr lang="zh-CN" sz="1200" b="0">
                          <a:solidFill>
                            <a:srgbClr val="000000"/>
                          </a:solidFill>
                          <a:latin typeface="宋体" panose="02010600030101010101" pitchFamily="2" charset="-122"/>
                          <a:ea typeface="宋体" panose="02010600030101010101" pitchFamily="2" charset="-122"/>
                        </a:rPr>
                        <a:t>备注</a:t>
                      </a:r>
                      <a:endParaRPr lang="zh-CN" altLang="en-US" sz="1200" b="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派出所需提交材料可参见《关于博士后研究人员户口迁移相关事项的通知》（沪公发[2015]38号）（具体以各地派出所要求为准），本人自行准备相关材料http://www.police.sh.cn/shga/wzXxfbZfgkxx/detail?pa=7e6fb2fa2038e383073b913ab71f58d371f05cf5865c81575d562a13d645cb8f51d481e4697412e1</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tcPr>
                </a:tc>
              </a:tr>
              <a:tr h="5429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a:lstStyle/>
                    <a:p>
                      <a:pPr indent="0">
                        <a:buNone/>
                      </a:pPr>
                      <a:r>
                        <a:rPr lang="zh-CN" sz="1200" b="0" dirty="0">
                          <a:solidFill>
                            <a:srgbClr val="000000"/>
                          </a:solidFill>
                          <a:latin typeface="宋体" panose="02010600030101010101" pitchFamily="2" charset="-122"/>
                          <a:ea typeface="宋体" panose="02010600030101010101" pitchFamily="2" charset="-122"/>
                        </a:rPr>
                        <a:t>户口本信息过旧需先更新户口信息或开具户籍证明。</a:t>
                      </a:r>
                      <a:endParaRPr lang="zh-CN" sz="1200" b="0" dirty="0">
                        <a:solidFill>
                          <a:srgbClr val="000000"/>
                        </a:solidFill>
                        <a:latin typeface="宋体" panose="02010600030101010101" pitchFamily="2" charset="-122"/>
                        <a:ea typeface="宋体" panose="02010600030101010101" pitchFamily="2" charset="-122"/>
                      </a:endParaRPr>
                    </a:p>
                    <a:p>
                      <a:pPr indent="0">
                        <a:buNone/>
                      </a:pPr>
                      <a:r>
                        <a:rPr lang="zh-CN" sz="1200" b="0" dirty="0">
                          <a:solidFill>
                            <a:srgbClr val="000000"/>
                          </a:solidFill>
                          <a:latin typeface="宋体" panose="02010600030101010101" pitchFamily="2" charset="-122"/>
                          <a:ea typeface="宋体" panose="02010600030101010101" pitchFamily="2" charset="-122"/>
                        </a:rPr>
                        <a:t>进站家属不随迁，博后出站留上海工作（非派遣公司）可办理家属随迁，博后进站时配偶子女信息必需填写正确，新生儿必需先落户，否则出站时无法随迁。</a:t>
                      </a:r>
                      <a:endParaRPr lang="zh-CN" altLang="en-US" sz="1200" b="0" dirty="0">
                        <a:solidFill>
                          <a:srgbClr val="000000"/>
                        </a:solidFill>
                        <a:latin typeface="宋体" panose="02010600030101010101" pitchFamily="2" charset="-122"/>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c hMerge="1">
                  <a:tcPr>
                    <a:lnR cap="flat">
                      <a:noFill/>
                    </a:lnR>
                    <a:lnT cap="flat">
                      <a:noFill/>
                    </a:lnT>
                    <a:lnB cap="flat">
                      <a:noFill/>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0705" y="295910"/>
            <a:ext cx="2900045" cy="368300"/>
          </a:xfrm>
          <a:prstGeom prst="rect">
            <a:avLst/>
          </a:prstGeom>
          <a:noFill/>
        </p:spPr>
        <p:txBody>
          <a:bodyPr wrap="square" rtlCol="0">
            <a:spAutoFit/>
          </a:bodyPr>
          <a:p>
            <a:r>
              <a:rPr lang="en-US" altLang="zh-CN"/>
              <a:t>1-</a:t>
            </a:r>
            <a:r>
              <a:rPr lang="zh-CN" altLang="en-US"/>
              <a:t>调动人员情况登记表</a:t>
            </a:r>
            <a:endParaRPr lang="zh-CN" altLang="en-US"/>
          </a:p>
        </p:txBody>
      </p:sp>
      <p:sp>
        <p:nvSpPr>
          <p:cNvPr id="3" name="文本框 2"/>
          <p:cNvSpPr txBox="1"/>
          <p:nvPr/>
        </p:nvSpPr>
        <p:spPr>
          <a:xfrm>
            <a:off x="5915660" y="295910"/>
            <a:ext cx="4064000" cy="368300"/>
          </a:xfrm>
          <a:prstGeom prst="rect">
            <a:avLst/>
          </a:prstGeom>
          <a:noFill/>
        </p:spPr>
        <p:txBody>
          <a:bodyPr wrap="square" rtlCol="0">
            <a:spAutoFit/>
          </a:bodyPr>
          <a:p>
            <a:r>
              <a:rPr lang="en-US" altLang="zh-CN"/>
              <a:t>2-</a:t>
            </a:r>
            <a:r>
              <a:rPr lang="zh-CN" altLang="en-US"/>
              <a:t>申报户口证明信</a:t>
            </a:r>
            <a:endParaRPr lang="zh-CN" altLang="en-US"/>
          </a:p>
        </p:txBody>
      </p:sp>
      <p:sp>
        <p:nvSpPr>
          <p:cNvPr id="4" name="文本框 3"/>
          <p:cNvSpPr txBox="1"/>
          <p:nvPr/>
        </p:nvSpPr>
        <p:spPr>
          <a:xfrm>
            <a:off x="391160" y="697865"/>
            <a:ext cx="4403090" cy="922020"/>
          </a:xfrm>
          <a:prstGeom prst="rect">
            <a:avLst/>
          </a:prstGeom>
          <a:noFill/>
        </p:spPr>
        <p:txBody>
          <a:bodyPr wrap="square" rtlCol="0">
            <a:spAutoFit/>
          </a:bodyPr>
          <a:p>
            <a:r>
              <a:rPr lang="en-US" altLang="zh-CN">
                <a:solidFill>
                  <a:srgbClr val="FF0000"/>
                </a:solidFill>
              </a:rPr>
              <a:t>“</a:t>
            </a:r>
            <a:r>
              <a:rPr lang="zh-CN" altLang="en-US">
                <a:solidFill>
                  <a:srgbClr val="FF0000"/>
                </a:solidFill>
              </a:rPr>
              <a:t>住址或单位</a:t>
            </a:r>
            <a:r>
              <a:rPr lang="en-US" altLang="zh-CN">
                <a:solidFill>
                  <a:srgbClr val="FF0000"/>
                </a:solidFill>
              </a:rPr>
              <a:t>”</a:t>
            </a:r>
            <a:r>
              <a:rPr lang="zh-CN" altLang="en-US">
                <a:solidFill>
                  <a:srgbClr val="FF0000"/>
                </a:solidFill>
              </a:rPr>
              <a:t>指的是现户籍所在地的地址；派出所名称按户口簿或户籍证明公章上的字填写</a:t>
            </a:r>
            <a:endParaRPr lang="zh-CN" altLang="en-US">
              <a:solidFill>
                <a:srgbClr val="FF0000"/>
              </a:solidFill>
            </a:endParaRPr>
          </a:p>
        </p:txBody>
      </p:sp>
      <p:pic>
        <p:nvPicPr>
          <p:cNvPr id="5" name="图片 4"/>
          <p:cNvPicPr>
            <a:picLocks noChangeAspect="1"/>
          </p:cNvPicPr>
          <p:nvPr>
            <p:custDataLst>
              <p:tags r:id="rId1"/>
            </p:custDataLst>
          </p:nvPr>
        </p:nvPicPr>
        <p:blipFill>
          <a:blip r:embed="rId2"/>
          <a:stretch>
            <a:fillRect/>
          </a:stretch>
        </p:blipFill>
        <p:spPr>
          <a:xfrm>
            <a:off x="497205" y="1619885"/>
            <a:ext cx="4361180" cy="5217160"/>
          </a:xfrm>
          <a:prstGeom prst="rect">
            <a:avLst/>
          </a:prstGeom>
        </p:spPr>
      </p:pic>
      <p:pic>
        <p:nvPicPr>
          <p:cNvPr id="6" name="图片 5"/>
          <p:cNvPicPr>
            <a:picLocks noChangeAspect="1"/>
          </p:cNvPicPr>
          <p:nvPr/>
        </p:nvPicPr>
        <p:blipFill>
          <a:blip r:embed="rId3"/>
          <a:stretch>
            <a:fillRect/>
          </a:stretch>
        </p:blipFill>
        <p:spPr>
          <a:xfrm>
            <a:off x="6729730" y="1619885"/>
            <a:ext cx="4171950" cy="4486275"/>
          </a:xfrm>
          <a:prstGeom prst="rect">
            <a:avLst/>
          </a:prstGeom>
        </p:spPr>
      </p:pic>
      <p:sp>
        <p:nvSpPr>
          <p:cNvPr id="7" name="文本框 6"/>
          <p:cNvSpPr txBox="1"/>
          <p:nvPr/>
        </p:nvSpPr>
        <p:spPr>
          <a:xfrm>
            <a:off x="6729730" y="697865"/>
            <a:ext cx="4582795" cy="368300"/>
          </a:xfrm>
          <a:prstGeom prst="rect">
            <a:avLst/>
          </a:prstGeom>
          <a:noFill/>
        </p:spPr>
        <p:txBody>
          <a:bodyPr wrap="square" rtlCol="0">
            <a:spAutoFit/>
          </a:bodyPr>
          <a:p>
            <a:r>
              <a:rPr lang="zh-CN" altLang="en-US">
                <a:solidFill>
                  <a:srgbClr val="FF0000"/>
                </a:solidFill>
              </a:rPr>
              <a:t>原模板文字都不做删减，不填的地方</a:t>
            </a:r>
            <a:r>
              <a:rPr lang="en-US" altLang="zh-CN">
                <a:solidFill>
                  <a:srgbClr val="FF0000"/>
                </a:solidFill>
              </a:rPr>
              <a:t>/</a:t>
            </a:r>
            <a:r>
              <a:rPr lang="zh-CN" altLang="en-US">
                <a:solidFill>
                  <a:srgbClr val="FF0000"/>
                </a:solidFill>
              </a:rPr>
              <a:t>代替</a:t>
            </a:r>
            <a:endParaRPr lang="zh-CN" altLang="en-US">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736725" y="173990"/>
            <a:ext cx="5207000" cy="368300"/>
          </a:xfrm>
          <a:prstGeom prst="rect">
            <a:avLst/>
          </a:prstGeom>
          <a:noFill/>
        </p:spPr>
        <p:txBody>
          <a:bodyPr wrap="square" rtlCol="0">
            <a:spAutoFit/>
          </a:bodyPr>
          <a:p>
            <a:r>
              <a:rPr lang="zh-CN" altLang="en-US"/>
              <a:t>找保卫科户籍管理老师李老师开具同意落户证明</a:t>
            </a:r>
            <a:endParaRPr lang="zh-CN" altLang="en-US"/>
          </a:p>
        </p:txBody>
      </p:sp>
      <p:sp>
        <p:nvSpPr>
          <p:cNvPr id="4" name="矩形 3"/>
          <p:cNvSpPr/>
          <p:nvPr/>
        </p:nvSpPr>
        <p:spPr>
          <a:xfrm>
            <a:off x="2128394" y="1552006"/>
            <a:ext cx="1553344" cy="69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在这之前</a:t>
            </a:r>
            <a:endParaRPr lang="zh-CN" altLang="en-US" dirty="0"/>
          </a:p>
        </p:txBody>
      </p:sp>
      <p:sp>
        <p:nvSpPr>
          <p:cNvPr id="5" name="箭头: 下 4"/>
          <p:cNvSpPr/>
          <p:nvPr/>
        </p:nvSpPr>
        <p:spPr>
          <a:xfrm rot="2290301">
            <a:off x="2112777" y="2270516"/>
            <a:ext cx="340771" cy="653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2113" y="2933626"/>
            <a:ext cx="1890541" cy="69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完成档案转移</a:t>
            </a:r>
            <a:endParaRPr lang="zh-CN" altLang="en-US" dirty="0"/>
          </a:p>
        </p:txBody>
      </p:sp>
      <p:sp>
        <p:nvSpPr>
          <p:cNvPr id="7" name="箭头: 下 6"/>
          <p:cNvSpPr/>
          <p:nvPr/>
        </p:nvSpPr>
        <p:spPr>
          <a:xfrm>
            <a:off x="1736981" y="3724807"/>
            <a:ext cx="312373" cy="505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96434" y="4375274"/>
            <a:ext cx="1890541" cy="69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陈静老师开具</a:t>
            </a:r>
            <a:endParaRPr lang="en-US" altLang="zh-CN" dirty="0"/>
          </a:p>
          <a:p>
            <a:pPr algn="ctr"/>
            <a:r>
              <a:rPr lang="zh-CN" altLang="en-US" dirty="0"/>
              <a:t>存档证明</a:t>
            </a:r>
            <a:endParaRPr lang="zh-CN" altLang="en-US" dirty="0"/>
          </a:p>
        </p:txBody>
      </p:sp>
      <p:sp>
        <p:nvSpPr>
          <p:cNvPr id="9" name="箭头: 右弧形 8"/>
          <p:cNvSpPr/>
          <p:nvPr/>
        </p:nvSpPr>
        <p:spPr>
          <a:xfrm rot="11271840">
            <a:off x="260825" y="231222"/>
            <a:ext cx="1158521" cy="471776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下 9"/>
          <p:cNvSpPr/>
          <p:nvPr/>
        </p:nvSpPr>
        <p:spPr>
          <a:xfrm rot="19188753">
            <a:off x="3478605" y="2249325"/>
            <a:ext cx="382136" cy="69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97933" y="2959128"/>
            <a:ext cx="1890541" cy="69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完成入职手续</a:t>
            </a:r>
            <a:endParaRPr lang="zh-CN" altLang="en-US" dirty="0"/>
          </a:p>
        </p:txBody>
      </p:sp>
      <p:sp>
        <p:nvSpPr>
          <p:cNvPr id="14" name="文本框 13"/>
          <p:cNvSpPr txBox="1"/>
          <p:nvPr/>
        </p:nvSpPr>
        <p:spPr>
          <a:xfrm>
            <a:off x="3405699" y="500654"/>
            <a:ext cx="1783080" cy="368300"/>
          </a:xfrm>
          <a:prstGeom prst="rect">
            <a:avLst/>
          </a:prstGeom>
          <a:noFill/>
        </p:spPr>
        <p:txBody>
          <a:bodyPr wrap="none" rtlCol="0">
            <a:spAutoFit/>
          </a:bodyPr>
          <a:lstStyle/>
          <a:p>
            <a:r>
              <a:rPr lang="zh-CN" altLang="en-US" dirty="0">
                <a:solidFill>
                  <a:srgbClr val="FF0000"/>
                </a:solidFill>
              </a:rPr>
              <a:t>需出示存档证明</a:t>
            </a:r>
            <a:endParaRPr lang="zh-CN" altLang="en-US" dirty="0">
              <a:solidFill>
                <a:srgbClr val="FF0000"/>
              </a:solidFill>
            </a:endParaRPr>
          </a:p>
        </p:txBody>
      </p:sp>
      <p:sp>
        <p:nvSpPr>
          <p:cNvPr id="17" name="文本框 16"/>
          <p:cNvSpPr txBox="1"/>
          <p:nvPr/>
        </p:nvSpPr>
        <p:spPr>
          <a:xfrm>
            <a:off x="6230944" y="794856"/>
            <a:ext cx="5960985" cy="922020"/>
          </a:xfrm>
          <a:prstGeom prst="rect">
            <a:avLst/>
          </a:prstGeom>
          <a:noFill/>
        </p:spPr>
        <p:txBody>
          <a:bodyPr wrap="square" rtlCol="0">
            <a:spAutoFit/>
          </a:bodyPr>
          <a:lstStyle/>
          <a:p>
            <a:r>
              <a:rPr lang="zh-CN" altLang="en-US" dirty="0">
                <a:solidFill>
                  <a:srgbClr val="FF0000"/>
                </a:solidFill>
                <a:sym typeface="+mn-ea"/>
              </a:rPr>
              <a:t>需办完入站手续及开具存档证明后方可办理</a:t>
            </a:r>
            <a:endParaRPr lang="en-US" altLang="zh-CN" dirty="0">
              <a:solidFill>
                <a:srgbClr val="FF0000"/>
              </a:solidFill>
              <a:sym typeface="+mn-ea"/>
            </a:endParaRPr>
          </a:p>
          <a:p>
            <a:r>
              <a:rPr lang="zh-CN" altLang="en-US" dirty="0">
                <a:solidFill>
                  <a:srgbClr val="FF0000"/>
                </a:solidFill>
                <a:sym typeface="+mn-ea"/>
              </a:rPr>
              <a:t>李老师办公室</a:t>
            </a:r>
            <a:r>
              <a:rPr lang="en-US" altLang="zh-CN" dirty="0">
                <a:solidFill>
                  <a:srgbClr val="FF0000"/>
                </a:solidFill>
                <a:sym typeface="+mn-ea"/>
              </a:rPr>
              <a:t>15</a:t>
            </a:r>
            <a:r>
              <a:rPr lang="zh-CN" altLang="en-US" dirty="0">
                <a:solidFill>
                  <a:srgbClr val="FF0000"/>
                </a:solidFill>
                <a:sym typeface="+mn-ea"/>
              </a:rPr>
              <a:t>号楼，从全家左手边楼梯上二楼，右转，办公室在走廊最里靠右一间</a:t>
            </a:r>
            <a:endParaRPr lang="zh-CN" altLang="en-US" dirty="0">
              <a:solidFill>
                <a:srgbClr val="FF0000"/>
              </a:solidFill>
            </a:endParaRPr>
          </a:p>
        </p:txBody>
      </p:sp>
      <p:pic>
        <p:nvPicPr>
          <p:cNvPr id="18" name="图片 17" descr="图片包含 游戏机, 文字, 白板&#10;&#10;描述已自动生成"/>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t="9117"/>
          <a:stretch>
            <a:fillRect/>
          </a:stretch>
        </p:blipFill>
        <p:spPr>
          <a:xfrm>
            <a:off x="6478258" y="1717141"/>
            <a:ext cx="5085229" cy="46215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8582025" cy="571500"/>
          </a:xfrm>
          <a:prstGeom prst="rect">
            <a:avLst/>
          </a:prstGeom>
        </p:spPr>
      </p:pic>
      <p:sp>
        <p:nvSpPr>
          <p:cNvPr id="3" name="箭头: 下 2"/>
          <p:cNvSpPr/>
          <p:nvPr/>
        </p:nvSpPr>
        <p:spPr>
          <a:xfrm>
            <a:off x="3969973" y="488437"/>
            <a:ext cx="386206" cy="78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80218" y="1358904"/>
            <a:ext cx="2565716" cy="1333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瑞金二路派出所（可以先去派出所领取如右图的告知单，防止有更新）</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793" y="0"/>
            <a:ext cx="5146126" cy="6858000"/>
          </a:xfrm>
          <a:prstGeom prst="rect">
            <a:avLst/>
          </a:prstGeom>
        </p:spPr>
      </p:pic>
      <p:sp>
        <p:nvSpPr>
          <p:cNvPr id="7" name="矩形 6"/>
          <p:cNvSpPr/>
          <p:nvPr/>
        </p:nvSpPr>
        <p:spPr>
          <a:xfrm>
            <a:off x="7122097" y="3651920"/>
            <a:ext cx="4702628" cy="49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0" y="2773424"/>
            <a:ext cx="6998793" cy="1561863"/>
          </a:xfrm>
          <a:prstGeom prst="rect">
            <a:avLst/>
          </a:prstGeom>
        </p:spPr>
      </p:pic>
      <p:sp>
        <p:nvSpPr>
          <p:cNvPr id="9" name="箭头: 下 8"/>
          <p:cNvSpPr/>
          <p:nvPr/>
        </p:nvSpPr>
        <p:spPr>
          <a:xfrm rot="2979247">
            <a:off x="6747864" y="3828696"/>
            <a:ext cx="386206" cy="78945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矩形 9"/>
          <p:cNvSpPr/>
          <p:nvPr/>
        </p:nvSpPr>
        <p:spPr>
          <a:xfrm>
            <a:off x="4291012" y="4683986"/>
            <a:ext cx="2633633" cy="13022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已婚最好准备一份已婚未育证明或者带上子女出生证明</a:t>
            </a:r>
            <a:endParaRPr lang="zh-CN" altLang="en-US" dirty="0"/>
          </a:p>
        </p:txBody>
      </p:sp>
      <p:sp>
        <p:nvSpPr>
          <p:cNvPr id="5" name="文本框 4"/>
          <p:cNvSpPr txBox="1"/>
          <p:nvPr/>
        </p:nvSpPr>
        <p:spPr>
          <a:xfrm>
            <a:off x="158115" y="814070"/>
            <a:ext cx="4064000" cy="368300"/>
          </a:xfrm>
          <a:prstGeom prst="rect">
            <a:avLst/>
          </a:prstGeom>
          <a:noFill/>
        </p:spPr>
        <p:txBody>
          <a:bodyPr wrap="square" rtlCol="0">
            <a:spAutoFit/>
          </a:bodyPr>
          <a:p>
            <a:r>
              <a:rPr lang="zh-CN" altLang="en-US">
                <a:solidFill>
                  <a:srgbClr val="FF0000"/>
                </a:solidFill>
              </a:rPr>
              <a:t>拿到上海市博管办的审批件以后</a:t>
            </a:r>
            <a:endParaRPr lang="zh-CN" altLang="en-US">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86410" y="1791255"/>
            <a:ext cx="12192000" cy="519598"/>
          </a:xfrm>
          <a:prstGeom prst="rect">
            <a:avLst/>
          </a:prstGeom>
        </p:spPr>
      </p:pic>
      <p:sp>
        <p:nvSpPr>
          <p:cNvPr id="10" name="箭头: 下 9"/>
          <p:cNvSpPr/>
          <p:nvPr/>
        </p:nvSpPr>
        <p:spPr>
          <a:xfrm rot="16200000">
            <a:off x="6018247" y="1798315"/>
            <a:ext cx="312373" cy="505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542405" y="1024255"/>
            <a:ext cx="2428875" cy="290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原件交到</a:t>
            </a:r>
            <a:r>
              <a:rPr lang="en-US" altLang="zh-CN" dirty="0"/>
              <a:t>15</a:t>
            </a:r>
            <a:r>
              <a:rPr lang="zh-CN" altLang="en-US" dirty="0"/>
              <a:t>号楼二楼保卫处户籍老师处</a:t>
            </a:r>
            <a:endParaRPr lang="en-US" altLang="zh-CN" dirty="0"/>
          </a:p>
          <a:p>
            <a:pPr algn="ctr"/>
            <a:endParaRPr lang="en-US" altLang="zh-CN" dirty="0"/>
          </a:p>
          <a:p>
            <a:pPr algn="ctr"/>
            <a:endParaRPr lang="en-US" altLang="zh-CN" dirty="0"/>
          </a:p>
          <a:p>
            <a:pPr algn="ctr"/>
            <a:r>
              <a:rPr lang="zh-CN" altLang="en-US" dirty="0"/>
              <a:t>个人信息页复印件交到人事处胡老师处（社保户籍身份变更）</a:t>
            </a:r>
            <a:endParaRPr lang="zh-CN" altLang="en-US" dirty="0"/>
          </a:p>
          <a:p>
            <a:pPr algn="ctr"/>
            <a:endParaRPr lang="zh-CN" altLang="en-US" dirty="0"/>
          </a:p>
          <a:p>
            <a:pPr algn="ctr"/>
            <a:r>
              <a:rPr lang="zh-CN" altLang="en-US" dirty="0"/>
              <a:t>以上完成，告知科教处郝老师</a:t>
            </a:r>
            <a:endParaRPr lang="zh-CN" altLang="en-US" dirty="0"/>
          </a:p>
        </p:txBody>
      </p:sp>
      <p:sp>
        <p:nvSpPr>
          <p:cNvPr id="8" name="文本框 7"/>
          <p:cNvSpPr txBox="1"/>
          <p:nvPr/>
        </p:nvSpPr>
        <p:spPr>
          <a:xfrm>
            <a:off x="422275" y="1301750"/>
            <a:ext cx="5116195" cy="368300"/>
          </a:xfrm>
          <a:prstGeom prst="rect">
            <a:avLst/>
          </a:prstGeom>
          <a:noFill/>
        </p:spPr>
        <p:txBody>
          <a:bodyPr wrap="square" rtlCol="0">
            <a:spAutoFit/>
          </a:bodyPr>
          <a:p>
            <a:r>
              <a:rPr lang="zh-CN" altLang="en-US">
                <a:solidFill>
                  <a:srgbClr val="FF0000"/>
                </a:solidFill>
              </a:rPr>
              <a:t>将户口迁移办理，户口落至瑞金集体户以后</a:t>
            </a:r>
            <a:endParaRPr lang="zh-CN" altLang="en-US">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443733" y="0"/>
            <a:ext cx="9304534" cy="6858000"/>
          </a:xfrm>
          <a:prstGeom prst="rect">
            <a:avLst/>
          </a:prstGeom>
        </p:spPr>
      </p:pic>
    </p:spTree>
  </p:cSld>
  <p:clrMapOvr>
    <a:masterClrMapping/>
  </p:clrMapOvr>
</p:sld>
</file>

<file path=ppt/tags/tag1.xml><?xml version="1.0" encoding="utf-8"?>
<p:tagLst xmlns:p="http://schemas.openxmlformats.org/presentationml/2006/main">
  <p:tag name="KSO_WM_UNIT_TABLE_BEAUTIFY" val="{018f134c-1413-4912-a813-001688e3ff48}"/>
</p:tagLst>
</file>

<file path=ppt/tags/tag2.xml><?xml version="1.0" encoding="utf-8"?>
<p:tagLst xmlns:p="http://schemas.openxmlformats.org/presentationml/2006/main">
  <p:tag name="KSO_WM_UNIT_PLACING_PICTURE_USER_VIEWPORT" val="{&quot;height&quot;:8775,&quot;width&quot;:7335}"/>
</p:tagLst>
</file>

<file path=ppt/tags/tag3.xml><?xml version="1.0" encoding="utf-8"?>
<p:tagLst xmlns:p="http://schemas.openxmlformats.org/presentationml/2006/main">
  <p:tag name="KSO_WPP_MARK_KEY" val="e3e5dfd6-d81d-4e55-9f72-b60870cbedc4"/>
  <p:tag name="COMMONDATA" val="eyJoZGlkIjoiMjhjYjg4YWIwMWZkY2RhZGFkMzM1OTQxOWZiZGRjZ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2068</Words>
  <Application>WPS 演示</Application>
  <PresentationFormat>宽屏</PresentationFormat>
  <Paragraphs>158</Paragraphs>
  <Slides>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宋体</vt:lpstr>
      <vt:lpstr>Wingdings</vt:lpstr>
      <vt:lpstr>Times New Roman</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 Bridget</dc:creator>
  <cp:lastModifiedBy>HMZH</cp:lastModifiedBy>
  <cp:revision>34</cp:revision>
  <dcterms:created xsi:type="dcterms:W3CDTF">2018-07-19T10:38:00Z</dcterms:created>
  <dcterms:modified xsi:type="dcterms:W3CDTF">2023-02-24T07:24:24Z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19CCD5AC2FCD44C4A6053CDA8808B043</vt:lpwstr>
  </property>
</Properties>
</file>